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87" r:id="rId3"/>
    <p:sldId id="291" r:id="rId4"/>
    <p:sldId id="293" r:id="rId5"/>
    <p:sldId id="298" r:id="rId6"/>
    <p:sldId id="296" r:id="rId7"/>
    <p:sldId id="297" r:id="rId8"/>
    <p:sldId id="295" r:id="rId9"/>
    <p:sldId id="299" r:id="rId10"/>
    <p:sldId id="275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D8C3DFF-2BB2-4053-A526-2490B792D5B3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D64B00-7718-497F-B6D6-488DEA9AF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86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79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7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43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80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52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73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91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69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64B00-7718-497F-B6D6-488DEA9AF9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56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7C99-9DA4-2190-F281-D7424031A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23A0B-8E8B-5218-37E7-6B2AB2D0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9B06-C4A0-A9D0-C982-B3155203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E9825-C160-347B-8C93-84E97A71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06EAC-4EC0-F750-6BC1-42D10434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7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AF06-04D3-D321-5354-7DE99779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A5001-C7E2-591B-FA88-E7352AD9C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949CD-D8A7-CCDB-B00A-D018145DF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A90EB-80FC-12DB-5D9D-79FEE4DC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AAAF-CDD6-A3AF-94C2-05464EA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1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4861DA-534B-C3BB-478B-4DEFE7AB0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1B8A6-A62A-D8CF-03F1-CAFF8B10D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D4714-3680-89BB-8585-2A6D7172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B3F73-79D1-F9EE-F2BD-B0686E6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CCC9-B4D3-012B-261B-902FCF24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6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8CC4-6400-853E-2712-BE131DEC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7947E-5317-4D15-62A2-FB8B6B827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7AF0C-166C-13D3-7A02-39766EF1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67959-CCB0-4417-1233-ABC7A4F3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939D-CB65-9FC5-1D31-A5FFE197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6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4624-0A9A-DE58-6679-0A550E6F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F4258-D289-0FD6-64C4-6BAC2C461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9B524-8FD7-2BC9-160C-86877BDD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1675C-93C7-5120-0824-03D2B709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B65A-760A-EB46-BA32-1FACD6D6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3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4CC3-F216-7508-54A3-C5ACCB51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F8413-6872-FA40-04CC-DBC166964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DF574-1EE7-D06E-4F94-BCCBA3BA5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77B23-4394-84C7-741B-46723ADF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3CECF-594F-E0FF-D3BA-2F6D44E0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1DCC2-952E-710E-83A3-120F83BF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6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959A-1E60-88E3-12A6-E747F3AF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3AC01-9DCF-BBB3-B089-27EB03698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32DD9-FC55-1A10-7C03-A0CDC698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B6F509-3153-28CA-1082-A5D223CE5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3F6C0F-46FC-70E2-09B4-4153BE13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C965E-096C-366A-466E-9F73248C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7EE2D0-FBBA-AEA4-5EBF-DBEAFD92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B73D0-4AC2-7B5E-454E-2AA13376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07EA-B6E2-A900-E569-F9AB7598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D3FB4-85A4-BC59-7B1C-1BF1B537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DB1A4-CA63-70FA-68F4-A93A1706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2765C1-4F23-3E24-4A17-F898E50C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DB13B-7688-9805-F507-16226BCB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AC75-7586-E065-B74E-23D8A9EF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12A63-4BE8-39E3-4CD1-985DACD7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5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C4BE-8DDC-1275-15E8-53F6F649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6C3D3-2F3E-074C-B3FE-940E08A0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CDC4C-9777-2EE7-FDAB-85AEEDD80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E253-0208-0C22-0FEB-D8EB77EC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4F0C5-3E8D-97F9-675A-1B0A9525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B8DDF-B563-10EF-26FF-6BE4A4AB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2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94B5-74A6-AA70-5057-1B1D04E9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EB151-CBE9-67F0-6130-B13410F7B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696A1-0A82-7521-2D2B-4984ADE5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35186-2F9E-078E-A122-BA42F044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A6DD4-64A8-6261-D5E1-485F9CA2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81408-CD0E-68ED-060A-5EFD9168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0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0195E-FB59-672E-5BAF-9A232FD5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7BBB7-754A-9617-4F0F-D13CE593E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B265C-1285-27D1-6301-57675008F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A91B-C8F3-35E0-9C9F-67944859F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F70E4-1957-E67E-1A4E-05B0FD57E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4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erry.org/norbert/MarineElectricalPowerSystems/index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jp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2C01C-FF08-0435-57C1-318B51A8A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452" y="2272275"/>
            <a:ext cx="9841230" cy="2387600"/>
          </a:xfrm>
        </p:spPr>
        <p:txBody>
          <a:bodyPr>
            <a:no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Measuring Components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>
                <a:latin typeface="Arial" panose="020B0604020202020204" pitchFamily="34" charset="0"/>
                <a:cs typeface="Arial" panose="020B0604020202020204" pitchFamily="34" charset="0"/>
              </a:rPr>
              <a:t>Part 2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Common Mode Chokes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640AB-A565-F727-2337-204016324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10886"/>
            <a:ext cx="9144000" cy="1655762"/>
          </a:xfrm>
        </p:spPr>
        <p:txBody>
          <a:bodyPr/>
          <a:lstStyle/>
          <a:p>
            <a:r>
              <a:rPr lang="en-US" dirty="0"/>
              <a:t>Dr. Norbert Doerry</a:t>
            </a:r>
            <a:br>
              <a:rPr lang="en-US" dirty="0"/>
            </a:br>
            <a:r>
              <a:rPr lang="en-US" dirty="0"/>
              <a:t>Dr. John Amy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9E51C-14DD-15A7-10BA-658C87C0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B5A9D-97FE-06DC-A221-9D229B6E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45E6F-B6B9-9C80-7F87-1F2167CEDE5C}"/>
              </a:ext>
            </a:extLst>
          </p:cNvPr>
          <p:cNvSpPr txBox="1"/>
          <p:nvPr/>
        </p:nvSpPr>
        <p:spPr>
          <a:xfrm>
            <a:off x="2706189" y="5505142"/>
            <a:ext cx="90111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http://doerry.org/norbert/MarineElectricalPowerSystems/index.htm</a:t>
            </a:r>
            <a:endParaRPr lang="en-US" dirty="0"/>
          </a:p>
          <a:p>
            <a:r>
              <a:rPr lang="en-US" dirty="0"/>
              <a:t>© 2025 by Norbert Doerry and John Amy</a:t>
            </a:r>
            <a:br>
              <a:rPr lang="en-US" dirty="0"/>
            </a:br>
            <a:r>
              <a:rPr lang="en-US" dirty="0"/>
              <a:t>This work is licensed via: CC BY 4.0   (https://creativecommons.org/)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913044E-C0F4-BA34-07EE-457D30058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37359" y="5589416"/>
            <a:ext cx="766933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4A2807-77D8-8DCF-8A1B-1B05995E5B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143" y="5589416"/>
            <a:ext cx="766933" cy="7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9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A7ED-08CE-665D-55D4-539492CB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Wrap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FD020-7BDE-EEB2-74FC-B3931776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38753-D680-C1A0-6D28-E96AC1B6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0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F6D6A-8243-87E0-FC34-2ED2080B9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</p:spPr>
        <p:txBody>
          <a:bodyPr/>
          <a:lstStyle/>
          <a:p>
            <a:r>
              <a:rPr lang="en-US" dirty="0"/>
              <a:t>Physical Common Mode Chokes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854083-CE6D-48F8-0E47-C566CCD2D3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662738" cy="435133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Resistance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i="1" dirty="0">
                    <a:cs typeface="Times New Roman" panose="02020603050405020304" pitchFamily="18" charset="0"/>
                  </a:rPr>
                  <a:t>)</a:t>
                </a:r>
                <a:endParaRPr lang="en-US" dirty="0"/>
              </a:p>
              <a:p>
                <a:r>
                  <a:rPr lang="en-US" dirty="0"/>
                  <a:t>Inductance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i="1" dirty="0"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dirty="0">
                    <a:cs typeface="Times New Roman" panose="02020603050405020304" pitchFamily="18" charset="0"/>
                  </a:rPr>
                  <a:t>Mutual Inductance 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dirty="0">
                    <a:cs typeface="Times New Roman" panose="02020603050405020304" pitchFamily="18" charset="0"/>
                  </a:rPr>
                  <a:t>)</a:t>
                </a:r>
              </a:p>
              <a:p>
                <a:endParaRPr lang="en-US" dirty="0"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Or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𝑅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854083-CE6D-48F8-0E47-C566CCD2D3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662738" cy="4351338"/>
              </a:xfrm>
              <a:blipFill>
                <a:blip r:embed="rId3"/>
                <a:stretch>
                  <a:fillRect l="-1465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DBC6B-4C52-3B25-0923-193E82DD6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D443-77AA-E4FA-72BD-D6FDDE38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 descr="A diagram of a current&#10;&#10;AI-generated content may be incorrect.">
            <a:extLst>
              <a:ext uri="{FF2B5EF4-FFF2-40B4-BE49-F238E27FC236}">
                <a16:creationId xmlns:a16="http://schemas.microsoft.com/office/drawing/2014/main" id="{8825A457-2F81-7FAA-2E29-B03E71C2DD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445" y="1662113"/>
            <a:ext cx="3236617" cy="403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8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F45E-737C-BE03-1EC4-546E7262E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Resistance Measurement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A5C254-87FE-0F31-CEE9-E505BAA3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 the DC resistance of each coil</a:t>
            </a:r>
          </a:p>
          <a:p>
            <a:pPr lvl="1"/>
            <a:r>
              <a:rPr lang="en-US" dirty="0"/>
              <a:t>DC resistance depends on temperature of the wire</a:t>
            </a:r>
          </a:p>
          <a:p>
            <a:pPr lvl="1"/>
            <a:r>
              <a:rPr lang="en-US" dirty="0"/>
              <a:t>Measured Values</a:t>
            </a:r>
          </a:p>
          <a:p>
            <a:pPr lvl="2"/>
            <a:r>
              <a:rPr lang="en-US" dirty="0"/>
              <a:t>5 to 6: 2.2 ohms</a:t>
            </a:r>
          </a:p>
          <a:p>
            <a:pPr lvl="2"/>
            <a:r>
              <a:rPr lang="en-US" dirty="0"/>
              <a:t>7 to 8: 2.6 ohms</a:t>
            </a:r>
          </a:p>
          <a:p>
            <a:r>
              <a:rPr lang="en-US" dirty="0"/>
              <a:t>AC resistance may be slightly larger, but can probably ignore difference</a:t>
            </a:r>
          </a:p>
          <a:p>
            <a:pPr lvl="1"/>
            <a:r>
              <a:rPr lang="en-US" dirty="0"/>
              <a:t>AC losses in the inductor core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94FAC-08A1-DC1D-13F3-E77FF270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3FFCD-A7F5-9C3C-1E0E-8AB0F51E9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04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C658B-D6C3-14E4-0A13-7B8311832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Inductance Measurement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052AD-76EE-E2AA-AF6B-FC21A2159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406E3824-0CC1-6DAA-B467-89121A0E26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2440" y="1611371"/>
                <a:ext cx="5121536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406E3824-0CC1-6DAA-B467-89121A0E26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2440" y="1611371"/>
                <a:ext cx="5121536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 descr="A diagram of a supply circuit&#10;&#10;AI-generated content may be incorrect.">
            <a:extLst>
              <a:ext uri="{FF2B5EF4-FFF2-40B4-BE49-F238E27FC236}">
                <a16:creationId xmlns:a16="http://schemas.microsoft.com/office/drawing/2014/main" id="{58CB29DE-3D31-0317-6627-9E6E4798E3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052" y="1825625"/>
            <a:ext cx="5430220" cy="4118744"/>
          </a:xfrm>
          <a:prstGeom prst="rect">
            <a:avLst/>
          </a:prstGeom>
        </p:spPr>
      </p:pic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2F557A9A-A251-16FA-5E75-CBD31E99C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09144A-8156-8C43-0396-D875546744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6476" y="4695190"/>
            <a:ext cx="2453640" cy="166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1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515B6C-28A4-78D7-BACB-E0BAFF257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AB900-C2AA-23F6-A627-23A927163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Inductance Measurement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4D9B5-0523-13CF-BF9C-6D46971F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C2FB14-A7AF-56FB-388B-232F86CE5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8">
                <a:extLst>
                  <a:ext uri="{FF2B5EF4-FFF2-40B4-BE49-F238E27FC236}">
                    <a16:creationId xmlns:a16="http://schemas.microsoft.com/office/drawing/2014/main" id="{FAEA07B7-65AF-E35E-11CB-2DBA15625C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136" y="1847850"/>
                <a:ext cx="5121536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11" name="Content Placeholder 8">
                <a:extLst>
                  <a:ext uri="{FF2B5EF4-FFF2-40B4-BE49-F238E27FC236}">
                    <a16:creationId xmlns:a16="http://schemas.microsoft.com/office/drawing/2014/main" id="{FAEA07B7-65AF-E35E-11CB-2DBA15625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36" y="1847850"/>
                <a:ext cx="5121536" cy="4351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 descr="A diagram of a supply circuit&#10;&#10;AI-generated content may be incorrect.">
            <a:extLst>
              <a:ext uri="{FF2B5EF4-FFF2-40B4-BE49-F238E27FC236}">
                <a16:creationId xmlns:a16="http://schemas.microsoft.com/office/drawing/2014/main" id="{7B7F4D25-3039-D497-AB3B-72D78A9F27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052" y="1825625"/>
            <a:ext cx="5430220" cy="41187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0AF26D-F563-6D5C-4ACB-83B20E5C75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9963" y="4685402"/>
            <a:ext cx="2865362" cy="140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95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B67EE-DC19-200F-4BED-17A10BAE0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Inductance Measurement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83B8C-3890-C4A5-3C05-512D917E10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845607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err="1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83B8C-3890-C4A5-3C05-512D917E10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845607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0EDCD-A7F2-A2E1-A0BC-AFD02CCD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F5F29-DC7A-08E7-3012-FBE2A554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6</a:t>
            </a:fld>
            <a:endParaRPr lang="en-US"/>
          </a:p>
        </p:txBody>
      </p:sp>
      <p:pic>
        <p:nvPicPr>
          <p:cNvPr id="10" name="Picture 9" descr="A diagram of a circuit&#10;&#10;AI-generated content may be incorrect.">
            <a:extLst>
              <a:ext uri="{FF2B5EF4-FFF2-40B4-BE49-F238E27FC236}">
                <a16:creationId xmlns:a16="http://schemas.microsoft.com/office/drawing/2014/main" id="{3F986AB5-0908-26D1-C70B-99B430D64D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754" y="1540675"/>
            <a:ext cx="5102352" cy="41208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658724-0494-59ED-3647-CAD7A640F9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0160" y="4383053"/>
            <a:ext cx="3101396" cy="186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8F445-1E40-1B5D-C384-5609D53C4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9073B-A9F4-E687-DC43-B82AF63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Inductance Measurement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5101A9-E5B0-3DE8-39FE-ED34276FE9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1" y="1825625"/>
                <a:ext cx="4164106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err="1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5101A9-E5B0-3DE8-39FE-ED34276FE9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1" y="1825625"/>
                <a:ext cx="4164106" cy="435133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E194E-4AC8-A53F-1DC9-C0451765F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E79FF-7580-E79B-EF05-10EF9AF9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 descr="A diagram of a current supply&#10;&#10;AI-generated content may be incorrect.">
            <a:extLst>
              <a:ext uri="{FF2B5EF4-FFF2-40B4-BE49-F238E27FC236}">
                <a16:creationId xmlns:a16="http://schemas.microsoft.com/office/drawing/2014/main" id="{B50BDE5B-8947-D2F9-300E-B9BDBFA6EC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140" y="1476128"/>
            <a:ext cx="4895088" cy="41208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FBAB14-A21D-DCE0-3CAE-282FC60BCD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6436" y="4472136"/>
            <a:ext cx="3127407" cy="188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2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116EC-04D1-F94E-0DD9-BD26DE0B6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Impedance Measurement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1C0B9-857C-908E-E55F-F7BD9FEB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D1BF0E-5D11-558D-BCBC-2333CEA3A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3DD7BD-FC44-956F-BF95-5D8ED56E9B2D}"/>
                  </a:ext>
                </a:extLst>
              </p:cNvPr>
              <p:cNvSpPr txBox="1"/>
              <p:nvPr/>
            </p:nvSpPr>
            <p:spPr>
              <a:xfrm>
                <a:off x="1643073" y="4638761"/>
                <a:ext cx="1355564" cy="13849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dirty="0"/>
              </a:p>
              <a:p>
                <a:pPr/>
                <a:endParaRPr lang="en-US" dirty="0"/>
              </a:p>
              <a:p>
                <a:pPr/>
                <a:r>
                  <a:rPr lang="en-US" dirty="0"/>
                  <a:t>100 Hz</a:t>
                </a:r>
              </a:p>
              <a:p>
                <a:pPr/>
                <a:r>
                  <a:rPr lang="en-US" dirty="0"/>
                  <a:t>L = 157.8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pPr/>
                <a:r>
                  <a:rPr lang="en-US" dirty="0"/>
                  <a:t>R = 6.99 ohm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3DD7BD-FC44-956F-BF95-5D8ED56E9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073" y="4638761"/>
                <a:ext cx="1355564" cy="1384995"/>
              </a:xfrm>
              <a:prstGeom prst="rect">
                <a:avLst/>
              </a:prstGeom>
              <a:blipFill>
                <a:blip r:embed="rId3"/>
                <a:stretch>
                  <a:fillRect l="-10811" t="-5286" r="-22072" b="-9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A diagram of a current&#10;&#10;AI-generated content may be incorrect.">
            <a:extLst>
              <a:ext uri="{FF2B5EF4-FFF2-40B4-BE49-F238E27FC236}">
                <a16:creationId xmlns:a16="http://schemas.microsoft.com/office/drawing/2014/main" id="{2410C0DA-8F78-BFE3-A400-9FC3B606B2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62" y="1690688"/>
            <a:ext cx="3268675" cy="2355494"/>
          </a:xfrm>
          <a:prstGeom prst="rect">
            <a:avLst/>
          </a:prstGeom>
        </p:spPr>
      </p:pic>
      <p:pic>
        <p:nvPicPr>
          <p:cNvPr id="11" name="Picture 10" descr="Diagram of a device with a circuit diagram&#10;&#10;AI-generated content may be incorrect.">
            <a:extLst>
              <a:ext uri="{FF2B5EF4-FFF2-40B4-BE49-F238E27FC236}">
                <a16:creationId xmlns:a16="http://schemas.microsoft.com/office/drawing/2014/main" id="{ACBAAB1F-2B0C-E1D2-1B28-49F916C080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466" y="1629052"/>
            <a:ext cx="3571646" cy="276087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FE310D9-2518-A772-3080-1500C67D0D66}"/>
                  </a:ext>
                </a:extLst>
              </p:cNvPr>
              <p:cNvSpPr txBox="1"/>
              <p:nvPr/>
            </p:nvSpPr>
            <p:spPr>
              <a:xfrm>
                <a:off x="5630370" y="4389930"/>
                <a:ext cx="2428742" cy="2662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b="0" dirty="0"/>
              </a:p>
              <a:p>
                <a:pPr/>
                <a:endParaRPr lang="en-US" dirty="0"/>
              </a:p>
              <a:p>
                <a:r>
                  <a:rPr lang="en-US" dirty="0"/>
                  <a:t>100 Hz</a:t>
                </a:r>
              </a:p>
              <a:p>
                <a:r>
                  <a:rPr lang="en-US" dirty="0"/>
                  <a:t>2L+2M  = 645.9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r>
                  <a:rPr lang="en-US" dirty="0"/>
                  <a:t>2R = 26.6 ohm</a:t>
                </a:r>
              </a:p>
              <a:p>
                <a:endParaRPr lang="en-US" sz="900" dirty="0"/>
              </a:p>
              <a:p>
                <a:r>
                  <a:rPr lang="en-US" dirty="0"/>
                  <a:t>If L = 157.8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r>
                  <a:rPr lang="en-US" dirty="0"/>
                  <a:t>M = 165 </a:t>
                </a:r>
                <a:r>
                  <a:rPr lang="en-US" dirty="0" err="1"/>
                  <a:t>mH</a:t>
                </a:r>
                <a:r>
                  <a:rPr lang="en-US" dirty="0"/>
                  <a:t> (too high)</a:t>
                </a:r>
              </a:p>
              <a:p>
                <a:r>
                  <a:rPr lang="en-US" dirty="0"/>
                  <a:t>R = 13.3 ohm</a:t>
                </a:r>
              </a:p>
              <a:p>
                <a:pPr/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FE310D9-2518-A772-3080-1500C67D0D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370" y="4389930"/>
                <a:ext cx="2428742" cy="2662267"/>
              </a:xfrm>
              <a:prstGeom prst="rect">
                <a:avLst/>
              </a:prstGeom>
              <a:blipFill>
                <a:blip r:embed="rId6"/>
                <a:stretch>
                  <a:fillRect l="-6030" t="-2517" r="-11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A diagram of a device&#10;&#10;AI-generated content may be incorrect.">
            <a:extLst>
              <a:ext uri="{FF2B5EF4-FFF2-40B4-BE49-F238E27FC236}">
                <a16:creationId xmlns:a16="http://schemas.microsoft.com/office/drawing/2014/main" id="{0B455FA7-29B6-B5A9-806F-81EB7E7E6A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919" y="1629052"/>
            <a:ext cx="3426562" cy="276087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11EC71-5DF9-720D-A690-9581177A888D}"/>
                  </a:ext>
                </a:extLst>
              </p:cNvPr>
              <p:cNvSpPr txBox="1"/>
              <p:nvPr/>
            </p:nvSpPr>
            <p:spPr>
              <a:xfrm>
                <a:off x="9202016" y="4509668"/>
                <a:ext cx="2427972" cy="2923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100 Hz</a:t>
                </a:r>
              </a:p>
              <a:p>
                <a:r>
                  <a:rPr lang="en-US" dirty="0"/>
                  <a:t>2L- 2M  = 3.2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r>
                  <a:rPr lang="en-US" dirty="0"/>
                  <a:t>2R = 4.74 ohm</a:t>
                </a:r>
              </a:p>
              <a:p>
                <a:endParaRPr lang="en-US" sz="500" dirty="0"/>
              </a:p>
              <a:p>
                <a:r>
                  <a:rPr lang="en-US" dirty="0"/>
                  <a:t>If L = 157.8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r>
                  <a:rPr lang="en-US" dirty="0"/>
                  <a:t>M = 156.2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r>
                  <a:rPr lang="en-US" dirty="0"/>
                  <a:t>R = 2.37 ohm</a:t>
                </a:r>
              </a:p>
              <a:p>
                <a:endParaRPr lang="en-US" dirty="0"/>
              </a:p>
              <a:p>
                <a:pPr/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11EC71-5DF9-720D-A690-9581177A88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2016" y="4509668"/>
                <a:ext cx="2427972" cy="2923877"/>
              </a:xfrm>
              <a:prstGeom prst="rect">
                <a:avLst/>
              </a:prstGeom>
              <a:blipFill>
                <a:blip r:embed="rId8"/>
                <a:stretch>
                  <a:fillRect l="-6030" t="-2505" r="-11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366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4AD3A-C120-366E-6CC1-5C9ECBBD3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Impedance Measurements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F48F-D945-E542-1591-5E5905FE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712B46-268F-2E29-A180-7ABC2C134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 descr="A diagram of a device&#10;&#10;AI-generated content may be incorrect.">
            <a:extLst>
              <a:ext uri="{FF2B5EF4-FFF2-40B4-BE49-F238E27FC236}">
                <a16:creationId xmlns:a16="http://schemas.microsoft.com/office/drawing/2014/main" id="{7837C4F0-6BE1-66B9-B9BF-A56BAE0888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006" y="1690688"/>
            <a:ext cx="3596998" cy="303819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89681FC-0672-EAC3-A70B-876B12D8AD72}"/>
                  </a:ext>
                </a:extLst>
              </p:cNvPr>
              <p:cNvSpPr txBox="1"/>
              <p:nvPr/>
            </p:nvSpPr>
            <p:spPr>
              <a:xfrm>
                <a:off x="493618" y="3265814"/>
                <a:ext cx="2403543" cy="3842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100 Hz</a:t>
                </a:r>
              </a:p>
              <a:p>
                <a:r>
                  <a:rPr lang="en-US" dirty="0"/>
                  <a:t>L+M  = 2  × 158.4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r>
                  <a:rPr lang="en-US" dirty="0"/>
                  <a:t>R = 2  × 6.27 = 12.5 ohm</a:t>
                </a:r>
              </a:p>
              <a:p>
                <a:endParaRPr lang="en-US" dirty="0"/>
              </a:p>
              <a:p>
                <a:r>
                  <a:rPr lang="en-US" dirty="0"/>
                  <a:t>If L- M  = 1.6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r>
                  <a:rPr lang="en-US" dirty="0"/>
                  <a:t>L = 159.2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r>
                  <a:rPr lang="en-US" dirty="0"/>
                  <a:t>M = 157.6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/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89681FC-0672-EAC3-A70B-876B12D8A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18" y="3265814"/>
                <a:ext cx="2403543" cy="3842590"/>
              </a:xfrm>
              <a:prstGeom prst="rect">
                <a:avLst/>
              </a:prstGeom>
              <a:blipFill>
                <a:blip r:embed="rId4"/>
                <a:stretch>
                  <a:fillRect l="-6091" r="-2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diagram of a device&#10;&#10;AI-generated content may be incorrect.">
            <a:extLst>
              <a:ext uri="{FF2B5EF4-FFF2-40B4-BE49-F238E27FC236}">
                <a16:creationId xmlns:a16="http://schemas.microsoft.com/office/drawing/2014/main" id="{76558482-B6A2-9C64-A3A6-E8054D778F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533" y="1690687"/>
            <a:ext cx="3836784" cy="315025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D9B4EE9-FC82-1351-8A3C-9AFEF6894FDC}"/>
                  </a:ext>
                </a:extLst>
              </p:cNvPr>
              <p:cNvSpPr txBox="1"/>
              <p:nvPr/>
            </p:nvSpPr>
            <p:spPr>
              <a:xfrm>
                <a:off x="6096000" y="3429000"/>
                <a:ext cx="2393925" cy="1903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100 Hz</a:t>
                </a:r>
              </a:p>
              <a:p>
                <a:r>
                  <a:rPr lang="en-US" dirty="0"/>
                  <a:t>L- M  = 2  × .810 </a:t>
                </a:r>
                <a:r>
                  <a:rPr lang="en-US" dirty="0" err="1"/>
                  <a:t>mH</a:t>
                </a:r>
                <a:endParaRPr lang="en-US" dirty="0"/>
              </a:p>
              <a:p>
                <a:r>
                  <a:rPr lang="en-US" dirty="0"/>
                  <a:t>R = 2  × 1.23 = 2.46 ohm</a:t>
                </a:r>
              </a:p>
              <a:p>
                <a:pPr/>
                <a:endParaRPr lang="en-US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D9B4EE9-FC82-1351-8A3C-9AFEF6894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429000"/>
                <a:ext cx="2393925" cy="1903598"/>
              </a:xfrm>
              <a:prstGeom prst="rect">
                <a:avLst/>
              </a:prstGeom>
              <a:blipFill>
                <a:blip r:embed="rId6"/>
                <a:stretch>
                  <a:fillRect l="-5852" r="-2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2049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3228</TotalTime>
  <Words>411</Words>
  <Application>Microsoft Office PowerPoint</Application>
  <PresentationFormat>Widescreen</PresentationFormat>
  <Paragraphs>119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Cambria Math</vt:lpstr>
      <vt:lpstr>Times New Roman</vt:lpstr>
      <vt:lpstr>1_Office Theme</vt:lpstr>
      <vt:lpstr>Measuring Components Part 2 Common Mode Chokes</vt:lpstr>
      <vt:lpstr>Physical Common Mode Chokes</vt:lpstr>
      <vt:lpstr>Resistance Measurement</vt:lpstr>
      <vt:lpstr>Inductance Measurement</vt:lpstr>
      <vt:lpstr>Mutual Inductance Measurement 1</vt:lpstr>
      <vt:lpstr>Mutual Inductance Measurement 2</vt:lpstr>
      <vt:lpstr>Mutual Inductance Measurement 3</vt:lpstr>
      <vt:lpstr>Direct Impedance Measurement</vt:lpstr>
      <vt:lpstr>More Impedance Measurements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Common-Mode fundamentals for  Shipboard Power Systems Part 6 Impact of CM Choke on CM Voltage of power electronics</dc:title>
  <dc:creator>Norbert Doerry</dc:creator>
  <cp:lastModifiedBy>Norbert Doerry</cp:lastModifiedBy>
  <cp:revision>39</cp:revision>
  <cp:lastPrinted>2025-06-23T21:21:02Z</cp:lastPrinted>
  <dcterms:created xsi:type="dcterms:W3CDTF">2025-04-03T12:58:23Z</dcterms:created>
  <dcterms:modified xsi:type="dcterms:W3CDTF">2025-07-04T17:17:28Z</dcterms:modified>
</cp:coreProperties>
</file>